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043" autoAdjust="0"/>
  </p:normalViewPr>
  <p:slideViewPr>
    <p:cSldViewPr snapToGrid="0">
      <p:cViewPr varScale="1">
        <p:scale>
          <a:sx n="47" d="100"/>
          <a:sy n="47" d="100"/>
        </p:scale>
        <p:origin x="1278" y="48"/>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729318" cy="681318"/>
          </a:xfrm>
          <a:prstGeom prst="rect">
            <a:avLst/>
          </a:prstGeom>
        </p:spPr>
        <p:txBody>
          <a:bodyPr vert="horz" lIns="91440" tIns="45720" rIns="91440" bIns="45720" rtlCol="0"/>
          <a:lstStyle>
            <a:lvl1pPr algn="l">
              <a:defRPr sz="1200"/>
            </a:lvl1pPr>
          </a:lstStyle>
          <a:p>
            <a:r>
              <a:rPr lang="en-US" sz="2800" dirty="0" smtClean="0">
                <a:latin typeface="Blue Highway Condensed" panose="02010603020202020303" pitchFamily="2" charset="0"/>
              </a:rPr>
              <a:t>“Like arrows in the hand of a warrior”</a:t>
            </a:r>
            <a:endParaRPr lang="en-US" sz="2800"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October 25, 2015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smtClean="0"/>
              <a:t>soundteaching.org</a:t>
            </a:r>
            <a:endParaRPr lang="en-US" dirty="0"/>
          </a:p>
        </p:txBody>
      </p:sp>
    </p:spTree>
    <p:extLst>
      <p:ext uri="{BB962C8B-B14F-4D97-AF65-F5344CB8AC3E}">
        <p14:creationId xmlns:p14="http://schemas.microsoft.com/office/powerpoint/2010/main" val="3311591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D26942-AE74-465F-BB7F-E6763264EB43}" type="datetimeFigureOut">
              <a:rPr lang="en-US" smtClean="0"/>
              <a:t>10/24/2015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F1548-4A9E-4120-ADD7-045A9D4B90E9}" type="slidenum">
              <a:rPr lang="en-US" smtClean="0"/>
              <a:t>‹#›</a:t>
            </a:fld>
            <a:endParaRPr lang="en-US"/>
          </a:p>
        </p:txBody>
      </p:sp>
    </p:spTree>
    <p:extLst>
      <p:ext uri="{BB962C8B-B14F-4D97-AF65-F5344CB8AC3E}">
        <p14:creationId xmlns:p14="http://schemas.microsoft.com/office/powerpoint/2010/main" val="1273113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entire Psalm </a:t>
            </a:r>
            <a:r>
              <a:rPr lang="en-US" dirty="0" smtClean="0"/>
              <a:t>(Beautiful</a:t>
            </a:r>
            <a:r>
              <a:rPr lang="en-US" baseline="0" dirty="0" smtClean="0"/>
              <a:t> language – Song about the home).</a:t>
            </a:r>
            <a:r>
              <a:rPr lang="en-US" dirty="0" smtClean="0"/>
              <a:t>  Many good lessons</a:t>
            </a:r>
            <a:r>
              <a:rPr lang="en-US" baseline="0" dirty="0" smtClean="0"/>
              <a:t> to be learned from it…)</a:t>
            </a:r>
          </a:p>
          <a:p>
            <a:pPr marL="628650" lvl="1" indent="-171450">
              <a:buFont typeface="Arial" panose="020B0604020202020204" pitchFamily="34" charset="0"/>
              <a:buChar char="•"/>
            </a:pPr>
            <a:r>
              <a:rPr lang="en-US" b="1" dirty="0" smtClean="0"/>
              <a:t>Verse</a:t>
            </a:r>
            <a:r>
              <a:rPr lang="en-US" b="1" baseline="0" dirty="0" smtClean="0"/>
              <a:t> 1</a:t>
            </a:r>
            <a:r>
              <a:rPr lang="en-US" baseline="0" dirty="0" smtClean="0"/>
              <a:t>, our homes must be established by God!  (Founded upon divine principles)</a:t>
            </a:r>
          </a:p>
          <a:p>
            <a:pPr marL="628650" lvl="1" indent="-171450">
              <a:buFont typeface="Arial" panose="020B0604020202020204" pitchFamily="34" charset="0"/>
              <a:buChar char="•"/>
            </a:pPr>
            <a:r>
              <a:rPr lang="en-US" b="1" baseline="0" dirty="0" smtClean="0"/>
              <a:t>Verse 3</a:t>
            </a:r>
            <a:r>
              <a:rPr lang="en-US" baseline="0" dirty="0" smtClean="0"/>
              <a:t>, children are a wonderful blessing from the Lord</a:t>
            </a:r>
          </a:p>
          <a:p>
            <a:pPr marL="0" lvl="0" indent="0">
              <a:buFont typeface="Arial" panose="020B0604020202020204" pitchFamily="34" charset="0"/>
              <a:buNone/>
            </a:pPr>
            <a:r>
              <a:rPr lang="en-US" b="1" baseline="0" dirty="0" smtClean="0"/>
              <a:t>Verses 4 &amp; 5, the basis of our lesson today (Wonderful word picture here)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Imagine the </a:t>
            </a:r>
            <a:r>
              <a:rPr lang="en-US" sz="1200" kern="1200" dirty="0" err="1" smtClean="0">
                <a:solidFill>
                  <a:schemeClr val="tx1"/>
                </a:solidFill>
                <a:effectLst/>
                <a:latin typeface="+mn-lt"/>
                <a:ea typeface="+mn-ea"/>
                <a:cs typeface="+mn-cs"/>
              </a:rPr>
              <a:t>bowhunter</a:t>
            </a:r>
            <a:r>
              <a:rPr lang="en-US" sz="1200" kern="1200" dirty="0" smtClean="0">
                <a:solidFill>
                  <a:schemeClr val="tx1"/>
                </a:solidFill>
                <a:effectLst/>
                <a:latin typeface="+mn-lt"/>
                <a:ea typeface="+mn-ea"/>
                <a:cs typeface="+mn-cs"/>
              </a:rPr>
              <a:t> who </a:t>
            </a:r>
            <a:r>
              <a:rPr lang="en-US" sz="1200" b="1" kern="1200" dirty="0" smtClean="0">
                <a:solidFill>
                  <a:schemeClr val="tx1"/>
                </a:solidFill>
                <a:effectLst/>
                <a:latin typeface="+mn-lt"/>
                <a:ea typeface="+mn-ea"/>
                <a:cs typeface="+mn-cs"/>
              </a:rPr>
              <a:t>trains</a:t>
            </a:r>
            <a:r>
              <a:rPr lang="en-US" sz="1200" kern="1200" dirty="0" smtClean="0">
                <a:solidFill>
                  <a:schemeClr val="tx1"/>
                </a:solidFill>
                <a:effectLst/>
                <a:latin typeface="+mn-lt"/>
                <a:ea typeface="+mn-ea"/>
                <a:cs typeface="+mn-cs"/>
              </a:rPr>
              <a:t> so as to make sure he hits his mark when it counts. This person not only works at his aim, but also takes care of his bow and arrows so they are ready for the hunt.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We see this man is “mighty” because he shot his arrows </a:t>
            </a:r>
            <a:r>
              <a:rPr lang="en-US" sz="1200" b="1" kern="1200" dirty="0" smtClean="0">
                <a:solidFill>
                  <a:schemeClr val="tx1"/>
                </a:solidFill>
                <a:effectLst/>
                <a:latin typeface="+mn-lt"/>
                <a:ea typeface="+mn-ea"/>
                <a:cs typeface="+mn-cs"/>
              </a:rPr>
              <a:t>purposeful</a:t>
            </a:r>
            <a:r>
              <a:rPr lang="en-US" sz="1200" kern="1200" dirty="0" smtClean="0">
                <a:solidFill>
                  <a:schemeClr val="tx1"/>
                </a:solidFill>
                <a:effectLst/>
                <a:latin typeface="+mn-lt"/>
                <a:ea typeface="+mn-ea"/>
                <a:cs typeface="+mn-cs"/>
              </a:rPr>
              <a:t>ly toward his intended mark.  He had an intended target in mind, and shot his arrows toward that target.</a:t>
            </a: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What does this statement from Psalm 127:4 teach us about parenting?</a:t>
            </a:r>
            <a:endParaRPr lang="en-US" sz="1100" b="1" kern="1200" dirty="0" smtClean="0">
              <a:solidFill>
                <a:schemeClr val="tx1"/>
              </a:solidFill>
              <a:effectLst/>
              <a:latin typeface="+mn-lt"/>
              <a:ea typeface="+mn-ea"/>
              <a:cs typeface="+mn-cs"/>
            </a:endParaRPr>
          </a:p>
          <a:p>
            <a:pPr marL="457200" lvl="1" indent="0" algn="r">
              <a:buFont typeface="Arial" panose="020B0604020202020204" pitchFamily="34" charset="0"/>
              <a:buNone/>
            </a:pPr>
            <a:r>
              <a:rPr lang="en-US" i="1" dirty="0" smtClean="0"/>
              <a:t>(Lesson</a:t>
            </a:r>
            <a:r>
              <a:rPr lang="en-US" i="1" baseline="0" dirty="0" smtClean="0"/>
              <a:t> principles based on a short article by Jarrod Jacobs)</a:t>
            </a:r>
            <a:endParaRPr lang="en-US" i="1" dirty="0"/>
          </a:p>
        </p:txBody>
      </p:sp>
      <p:sp>
        <p:nvSpPr>
          <p:cNvPr id="4" name="Slide Number Placeholder 3"/>
          <p:cNvSpPr>
            <a:spLocks noGrp="1"/>
          </p:cNvSpPr>
          <p:nvPr>
            <p:ph type="sldNum" sz="quarter" idx="10"/>
          </p:nvPr>
        </p:nvSpPr>
        <p:spPr/>
        <p:txBody>
          <a:bodyPr/>
          <a:lstStyle/>
          <a:p>
            <a:fld id="{656F1548-4A9E-4120-ADD7-045A9D4B90E9}" type="slidenum">
              <a:rPr lang="en-US" smtClean="0"/>
              <a:t>1</a:t>
            </a:fld>
            <a:endParaRPr lang="en-US"/>
          </a:p>
        </p:txBody>
      </p:sp>
    </p:spTree>
    <p:extLst>
      <p:ext uri="{BB962C8B-B14F-4D97-AF65-F5344CB8AC3E}">
        <p14:creationId xmlns:p14="http://schemas.microsoft.com/office/powerpoint/2010/main" val="304066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Parenting is more than just proving your ability to reproduce.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Parenting means taking responsibility for another life, and trying to make sure this life is productive in following God’s will and</a:t>
            </a:r>
            <a:r>
              <a:rPr lang="en-US" sz="1200" kern="1200" baseline="0" dirty="0" smtClean="0">
                <a:solidFill>
                  <a:schemeClr val="tx1"/>
                </a:solidFill>
                <a:effectLst/>
                <a:latin typeface="+mn-lt"/>
                <a:ea typeface="+mn-ea"/>
                <a:cs typeface="+mn-cs"/>
              </a:rPr>
              <a:t> productive in society</a:t>
            </a: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(Ephesians 6:4), </a:t>
            </a:r>
            <a:r>
              <a:rPr lang="en-US" sz="1200" i="1" kern="1200" dirty="0" smtClean="0">
                <a:solidFill>
                  <a:schemeClr val="tx1"/>
                </a:solidFill>
                <a:effectLst/>
                <a:latin typeface="+mn-lt"/>
                <a:ea typeface="+mn-ea"/>
                <a:cs typeface="+mn-cs"/>
              </a:rPr>
              <a:t>“And you, fathers, do not provoke your children to wrath, but </a:t>
            </a:r>
            <a:r>
              <a:rPr lang="en-US" sz="1200" i="1" u="sng" kern="1200" dirty="0" smtClean="0">
                <a:solidFill>
                  <a:schemeClr val="tx1"/>
                </a:solidFill>
                <a:effectLst/>
                <a:latin typeface="+mn-lt"/>
                <a:ea typeface="+mn-ea"/>
                <a:cs typeface="+mn-cs"/>
              </a:rPr>
              <a:t>bring them up in the training and admonition of the Lord</a:t>
            </a:r>
            <a:r>
              <a:rPr lang="en-US" sz="1200" i="1"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When we realize what God expects of us in parenting, it proves why parenting belongs to a married couple.</a:t>
            </a: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(Hebrews</a:t>
            </a:r>
            <a:r>
              <a:rPr lang="en-US" sz="1200" b="1" kern="1200" baseline="0" dirty="0" smtClean="0">
                <a:solidFill>
                  <a:schemeClr val="tx1"/>
                </a:solidFill>
                <a:effectLst/>
                <a:latin typeface="+mn-lt"/>
                <a:ea typeface="+mn-ea"/>
                <a:cs typeface="+mn-cs"/>
              </a:rPr>
              <a:t> 13:4), </a:t>
            </a:r>
            <a:r>
              <a:rPr lang="en-US" sz="1200" i="1" kern="1200" baseline="0" dirty="0" smtClean="0">
                <a:solidFill>
                  <a:schemeClr val="tx1"/>
                </a:solidFill>
                <a:effectLst/>
                <a:latin typeface="+mn-lt"/>
                <a:ea typeface="+mn-ea"/>
                <a:cs typeface="+mn-cs"/>
              </a:rPr>
              <a:t>“Marriage is honorable among all, and the bed undefiled; but fornicators and adulterers God will judge.”</a:t>
            </a:r>
            <a:endParaRPr lang="en-US" sz="1200" i="1"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From Abraham’s day, we see God’s purpose for parents. God said of Abraham, </a:t>
            </a: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(Genesis 18:19), </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For I have known him, in order that he may command his children and his household after him, that they keep the way of the Lord, to do righteousness and justice…”</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6F1548-4A9E-4120-ADD7-045A9D4B90E9}" type="slidenum">
              <a:rPr lang="en-US" smtClean="0"/>
              <a:t>2</a:t>
            </a:fld>
            <a:endParaRPr lang="en-US"/>
          </a:p>
        </p:txBody>
      </p:sp>
    </p:spTree>
    <p:extLst>
      <p:ext uri="{BB962C8B-B14F-4D97-AF65-F5344CB8AC3E}">
        <p14:creationId xmlns:p14="http://schemas.microsoft.com/office/powerpoint/2010/main" val="142853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127:4 shows us that just as arrows don’t fire themselves from the bow, so also children cannot be left to raise themselves.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Solomon understood this.</a:t>
            </a: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(Proverbs</a:t>
            </a:r>
            <a:r>
              <a:rPr lang="en-US" sz="1200" b="1" kern="1200" baseline="0" dirty="0" smtClean="0">
                <a:solidFill>
                  <a:schemeClr val="tx1"/>
                </a:solidFill>
                <a:effectLst/>
                <a:latin typeface="+mn-lt"/>
                <a:ea typeface="+mn-ea"/>
                <a:cs typeface="+mn-cs"/>
              </a:rPr>
              <a:t> 29:15), </a:t>
            </a:r>
            <a:r>
              <a:rPr lang="en-US" sz="1200" i="1" kern="1200" baseline="0" dirty="0" smtClean="0">
                <a:solidFill>
                  <a:schemeClr val="tx1"/>
                </a:solidFill>
                <a:effectLst/>
                <a:latin typeface="+mn-lt"/>
                <a:ea typeface="+mn-ea"/>
                <a:cs typeface="+mn-cs"/>
              </a:rPr>
              <a:t>“The rod and rebuke give wisdom, but a child left to himself brings shame to his mother.”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Children, left to themselves make foolish decisions</a:t>
            </a: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(Proverbs 22:15), </a:t>
            </a:r>
            <a:r>
              <a:rPr lang="en-US" sz="1200" i="1" kern="1200" dirty="0" smtClean="0">
                <a:solidFill>
                  <a:schemeClr val="tx1"/>
                </a:solidFill>
                <a:effectLst/>
                <a:latin typeface="+mn-lt"/>
                <a:ea typeface="+mn-ea"/>
                <a:cs typeface="+mn-cs"/>
              </a:rPr>
              <a:t>“Foolishness is bound up in the heart of a child; the rod of correction will drive it far from him.”</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They need training and encouragement from parents so that they can grow up, be parents themselves, and continue this process for another generation</a:t>
            </a: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(Proverbs 22:6),</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“Train up a child in the way he should go, and when he is old he will not depart from it.”</a:t>
            </a:r>
            <a:r>
              <a:rPr lang="en-US" sz="1200" i="1" kern="1200" dirty="0" smtClean="0">
                <a:solidFill>
                  <a:schemeClr val="tx1"/>
                </a:solidFill>
                <a:effectLst/>
                <a:latin typeface="+mn-lt"/>
                <a:ea typeface="+mn-ea"/>
                <a:cs typeface="+mn-cs"/>
              </a:rPr>
              <a:t> </a:t>
            </a: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Parents, whether they have one or a dozen children, cannot put matters on “auto-pilot” and expect a good result when it comes to child-rearing!</a:t>
            </a:r>
          </a:p>
        </p:txBody>
      </p:sp>
      <p:sp>
        <p:nvSpPr>
          <p:cNvPr id="4" name="Slide Number Placeholder 3"/>
          <p:cNvSpPr>
            <a:spLocks noGrp="1"/>
          </p:cNvSpPr>
          <p:nvPr>
            <p:ph type="sldNum" sz="quarter" idx="10"/>
          </p:nvPr>
        </p:nvSpPr>
        <p:spPr/>
        <p:txBody>
          <a:bodyPr/>
          <a:lstStyle/>
          <a:p>
            <a:fld id="{656F1548-4A9E-4120-ADD7-045A9D4B90E9}" type="slidenum">
              <a:rPr lang="en-US" smtClean="0"/>
              <a:t>3</a:t>
            </a:fld>
            <a:endParaRPr lang="en-US"/>
          </a:p>
        </p:txBody>
      </p:sp>
    </p:spTree>
    <p:extLst>
      <p:ext uri="{BB962C8B-B14F-4D97-AF65-F5344CB8AC3E}">
        <p14:creationId xmlns:p14="http://schemas.microsoft.com/office/powerpoint/2010/main" val="230933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kern="1200" dirty="0" smtClean="0">
                <a:solidFill>
                  <a:schemeClr val="tx1"/>
                </a:solidFill>
                <a:effectLst/>
                <a:latin typeface="+mn-lt"/>
                <a:ea typeface="+mn-ea"/>
                <a:cs typeface="+mn-cs"/>
              </a:rPr>
              <a:t>We see that the “mighty man” purposely sent his arrows in the direction intended.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Sometimes, we find parents who never intend for their “arrows” to leave the “quiver”!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Thus, children grow up and seem to have no direction, or purpose in their lives. This is not right.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Parenting requires we send our “arrows” out into the world so that they can benefit this world as “shining lights”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Leaving</a:t>
            </a:r>
            <a:r>
              <a:rPr lang="en-US" sz="1200" kern="1200" baseline="0" dirty="0" smtClean="0">
                <a:solidFill>
                  <a:schemeClr val="tx1"/>
                </a:solidFill>
                <a:effectLst/>
                <a:latin typeface="+mn-lt"/>
                <a:ea typeface="+mn-ea"/>
                <a:cs typeface="+mn-cs"/>
              </a:rPr>
              <a:t> father and mother, establishing their own home, living for Christ.</a:t>
            </a: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(Matthew 5:16), </a:t>
            </a:r>
            <a:r>
              <a:rPr lang="en-US" sz="1200" i="1" kern="1200" dirty="0" smtClean="0">
                <a:solidFill>
                  <a:schemeClr val="tx1"/>
                </a:solidFill>
                <a:effectLst/>
                <a:latin typeface="+mn-lt"/>
                <a:ea typeface="+mn-ea"/>
                <a:cs typeface="+mn-cs"/>
              </a:rPr>
              <a:t>“Let your light so shine before men, that they may see your good works and glorify your Father in heaven.”</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(Philippians 2:14-16), </a:t>
            </a:r>
            <a:r>
              <a:rPr lang="en-US" sz="1200" i="1" kern="1200" dirty="0" smtClean="0">
                <a:solidFill>
                  <a:schemeClr val="tx1"/>
                </a:solidFill>
                <a:effectLst/>
                <a:latin typeface="+mn-lt"/>
                <a:ea typeface="+mn-ea"/>
                <a:cs typeface="+mn-cs"/>
              </a:rPr>
              <a:t>“Do all things without complaining and disputing, </a:t>
            </a:r>
            <a:r>
              <a:rPr lang="en-US" sz="1200" i="1" kern="1200" baseline="30000" dirty="0" smtClean="0">
                <a:solidFill>
                  <a:schemeClr val="tx1"/>
                </a:solidFill>
                <a:effectLst/>
                <a:latin typeface="+mn-lt"/>
                <a:ea typeface="+mn-ea"/>
                <a:cs typeface="+mn-cs"/>
              </a:rPr>
              <a:t>15</a:t>
            </a:r>
            <a:r>
              <a:rPr lang="en-US" sz="1200" i="1" kern="1200" dirty="0" smtClean="0">
                <a:solidFill>
                  <a:schemeClr val="tx1"/>
                </a:solidFill>
                <a:effectLst/>
                <a:latin typeface="+mn-lt"/>
                <a:ea typeface="+mn-ea"/>
                <a:cs typeface="+mn-cs"/>
              </a:rPr>
              <a:t> that you may become blameless and harmless, children of God without fault in the midst of a crooked and perverse generation, among whom you shine as lights in the world, </a:t>
            </a:r>
            <a:r>
              <a:rPr lang="en-US" sz="1200" i="1" kern="1200" baseline="30000" dirty="0" smtClean="0">
                <a:solidFill>
                  <a:schemeClr val="tx1"/>
                </a:solidFill>
                <a:effectLst/>
                <a:latin typeface="+mn-lt"/>
                <a:ea typeface="+mn-ea"/>
                <a:cs typeface="+mn-cs"/>
              </a:rPr>
              <a:t>16</a:t>
            </a:r>
            <a:r>
              <a:rPr lang="en-US" sz="1200" i="1" kern="1200" dirty="0" smtClean="0">
                <a:solidFill>
                  <a:schemeClr val="tx1"/>
                </a:solidFill>
                <a:effectLst/>
                <a:latin typeface="+mn-lt"/>
                <a:ea typeface="+mn-ea"/>
                <a:cs typeface="+mn-cs"/>
              </a:rPr>
              <a:t> holding fast the word of life, so that I may rejoice in the day of Christ that I have not run in vain or labored in vain.”</a:t>
            </a:r>
          </a:p>
          <a:p>
            <a:endParaRPr lang="en-US" dirty="0"/>
          </a:p>
        </p:txBody>
      </p:sp>
      <p:sp>
        <p:nvSpPr>
          <p:cNvPr id="4" name="Slide Number Placeholder 3"/>
          <p:cNvSpPr>
            <a:spLocks noGrp="1"/>
          </p:cNvSpPr>
          <p:nvPr>
            <p:ph type="sldNum" sz="quarter" idx="10"/>
          </p:nvPr>
        </p:nvSpPr>
        <p:spPr/>
        <p:txBody>
          <a:bodyPr/>
          <a:lstStyle/>
          <a:p>
            <a:fld id="{656F1548-4A9E-4120-ADD7-045A9D4B90E9}" type="slidenum">
              <a:rPr lang="en-US" smtClean="0"/>
              <a:t>4</a:t>
            </a:fld>
            <a:endParaRPr lang="en-US"/>
          </a:p>
        </p:txBody>
      </p:sp>
    </p:spTree>
    <p:extLst>
      <p:ext uri="{BB962C8B-B14F-4D97-AF65-F5344CB8AC3E}">
        <p14:creationId xmlns:p14="http://schemas.microsoft.com/office/powerpoint/2010/main" val="84098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we have been lacking in this area, let us repent and start today to follow the Lord’s will.</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Following what the Lord says will benefit us, our children, the church, and the community in which we live.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Don’t be selfish, but selfless.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Give our children the “tools” necessary for living in this world and preparing for the next</a:t>
            </a:r>
          </a:p>
        </p:txBody>
      </p:sp>
      <p:sp>
        <p:nvSpPr>
          <p:cNvPr id="4" name="Slide Number Placeholder 3"/>
          <p:cNvSpPr>
            <a:spLocks noGrp="1"/>
          </p:cNvSpPr>
          <p:nvPr>
            <p:ph type="sldNum" sz="quarter" idx="10"/>
          </p:nvPr>
        </p:nvSpPr>
        <p:spPr/>
        <p:txBody>
          <a:bodyPr/>
          <a:lstStyle/>
          <a:p>
            <a:fld id="{656F1548-4A9E-4120-ADD7-045A9D4B90E9}" type="slidenum">
              <a:rPr lang="en-US" smtClean="0"/>
              <a:t>5</a:t>
            </a:fld>
            <a:endParaRPr lang="en-US"/>
          </a:p>
        </p:txBody>
      </p:sp>
    </p:spTree>
    <p:extLst>
      <p:ext uri="{BB962C8B-B14F-4D97-AF65-F5344CB8AC3E}">
        <p14:creationId xmlns:p14="http://schemas.microsoft.com/office/powerpoint/2010/main" val="371782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367BEE-31DA-442B-9B9D-7AD084D05E42}"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393783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67BEE-31DA-442B-9B9D-7AD084D05E42}"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361561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67BEE-31DA-442B-9B9D-7AD084D05E42}"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280600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67BEE-31DA-442B-9B9D-7AD084D05E42}"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208231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67BEE-31DA-442B-9B9D-7AD084D05E42}"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190986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367BEE-31DA-442B-9B9D-7AD084D05E42}" type="datetimeFigureOut">
              <a:rPr lang="en-US" smtClean="0"/>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415750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367BEE-31DA-442B-9B9D-7AD084D05E42}" type="datetimeFigureOut">
              <a:rPr lang="en-US" smtClean="0"/>
              <a:t>10/24/2015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215322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367BEE-31DA-442B-9B9D-7AD084D05E42}" type="datetimeFigureOut">
              <a:rPr lang="en-US" smtClean="0"/>
              <a:t>10/24/2015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100881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67BEE-31DA-442B-9B9D-7AD084D05E42}" type="datetimeFigureOut">
              <a:rPr lang="en-US" smtClean="0"/>
              <a:t>10/24/2015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420974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67BEE-31DA-442B-9B9D-7AD084D05E42}" type="datetimeFigureOut">
              <a:rPr lang="en-US" smtClean="0"/>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356950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67BEE-31DA-442B-9B9D-7AD084D05E42}" type="datetimeFigureOut">
              <a:rPr lang="en-US" smtClean="0"/>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28FA6-1F86-4CD5-8364-B4418E7A6D04}" type="slidenum">
              <a:rPr lang="en-US" smtClean="0"/>
              <a:t>‹#›</a:t>
            </a:fld>
            <a:endParaRPr lang="en-US"/>
          </a:p>
        </p:txBody>
      </p:sp>
    </p:spTree>
    <p:extLst>
      <p:ext uri="{BB962C8B-B14F-4D97-AF65-F5344CB8AC3E}">
        <p14:creationId xmlns:p14="http://schemas.microsoft.com/office/powerpoint/2010/main" val="410484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67BEE-31DA-442B-9B9D-7AD084D05E42}" type="datetimeFigureOut">
              <a:rPr lang="en-US" smtClean="0"/>
              <a:t>10/24/2015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28FA6-1F86-4CD5-8364-B4418E7A6D04}" type="slidenum">
              <a:rPr lang="en-US" smtClean="0"/>
              <a:t>‹#›</a:t>
            </a:fld>
            <a:endParaRPr lang="en-US"/>
          </a:p>
        </p:txBody>
      </p:sp>
    </p:spTree>
    <p:extLst>
      <p:ext uri="{BB962C8B-B14F-4D97-AF65-F5344CB8AC3E}">
        <p14:creationId xmlns:p14="http://schemas.microsoft.com/office/powerpoint/2010/main" val="933391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citynews.com/wp-content/uploads/bigstock-Quiver-And-Arrows-230826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230405"/>
            <a:ext cx="7503458" cy="562759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8600" y="0"/>
            <a:ext cx="8700247" cy="1250577"/>
          </a:xfrm>
        </p:spPr>
        <p:txBody>
          <a:bodyPr anchor="t">
            <a:normAutofit/>
          </a:bodyPr>
          <a:lstStyle/>
          <a:p>
            <a:pPr algn="l"/>
            <a:r>
              <a:rPr lang="en-US" sz="8400" dirty="0" smtClean="0">
                <a:latin typeface="Blue Highway Condensed" panose="02010603020202020303" pitchFamily="2" charset="0"/>
              </a:rPr>
              <a:t>“Like </a:t>
            </a:r>
            <a:r>
              <a:rPr lang="en-US" sz="8400" dirty="0">
                <a:latin typeface="Blue Highway Condensed" panose="02010603020202020303" pitchFamily="2" charset="0"/>
              </a:rPr>
              <a:t>arrows in the hand of a </a:t>
            </a:r>
            <a:r>
              <a:rPr lang="en-US" sz="8400" dirty="0" smtClean="0">
                <a:latin typeface="Blue Highway Condensed" panose="02010603020202020303" pitchFamily="2" charset="0"/>
              </a:rPr>
              <a:t>warrior”</a:t>
            </a:r>
            <a:endParaRPr lang="en-US" sz="8400" dirty="0">
              <a:latin typeface="Blue Highway Condensed" panose="02010603020202020303" pitchFamily="2" charset="0"/>
            </a:endParaRPr>
          </a:p>
        </p:txBody>
      </p:sp>
      <p:sp>
        <p:nvSpPr>
          <p:cNvPr id="3" name="Subtitle 2"/>
          <p:cNvSpPr>
            <a:spLocks noGrp="1"/>
          </p:cNvSpPr>
          <p:nvPr>
            <p:ph type="subTitle" idx="1"/>
          </p:nvPr>
        </p:nvSpPr>
        <p:spPr>
          <a:xfrm>
            <a:off x="7611035" y="1586753"/>
            <a:ext cx="1317812" cy="4975411"/>
          </a:xfrm>
        </p:spPr>
        <p:txBody>
          <a:bodyPr>
            <a:noAutofit/>
          </a:bodyPr>
          <a:lstStyle/>
          <a:p>
            <a:r>
              <a:rPr lang="en-US" sz="4000" b="1" dirty="0" smtClean="0"/>
              <a:t>P</a:t>
            </a:r>
          </a:p>
          <a:p>
            <a:r>
              <a:rPr lang="en-US" sz="4000" b="1" dirty="0" smtClean="0"/>
              <a:t>S</a:t>
            </a:r>
          </a:p>
          <a:p>
            <a:r>
              <a:rPr lang="en-US" sz="4000" b="1" dirty="0" smtClean="0"/>
              <a:t>A</a:t>
            </a:r>
          </a:p>
          <a:p>
            <a:r>
              <a:rPr lang="en-US" sz="4000" b="1" dirty="0" smtClean="0"/>
              <a:t>L</a:t>
            </a:r>
          </a:p>
          <a:p>
            <a:r>
              <a:rPr lang="en-US" sz="4000" b="1" dirty="0" smtClean="0"/>
              <a:t>M</a:t>
            </a:r>
          </a:p>
          <a:p>
            <a:endParaRPr lang="en-US" sz="4000" b="1" dirty="0" smtClean="0"/>
          </a:p>
          <a:p>
            <a:r>
              <a:rPr lang="en-US" sz="4000" b="1" dirty="0" smtClean="0"/>
              <a:t> 127</a:t>
            </a:r>
            <a:endParaRPr lang="en-US" sz="4000" b="1" dirty="0"/>
          </a:p>
        </p:txBody>
      </p:sp>
    </p:spTree>
    <p:extLst>
      <p:ext uri="{BB962C8B-B14F-4D97-AF65-F5344CB8AC3E}">
        <p14:creationId xmlns:p14="http://schemas.microsoft.com/office/powerpoint/2010/main" val="1102957153"/>
      </p:ext>
    </p:extLst>
  </p:cSld>
  <p:clrMapOvr>
    <a:masterClrMapping/>
  </p:clrMapOvr>
  <mc:AlternateContent xmlns:mc="http://schemas.openxmlformats.org/markup-compatibility/2006">
    <mc:Choice xmlns:p14="http://schemas.microsoft.com/office/powerpoint/2010/main" Requires="p14">
      <p:transition spd="slow" p14:dur="900">
        <p14:warp/>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9550"/>
            <a:ext cx="5848350" cy="1009650"/>
          </a:xfrm>
        </p:spPr>
        <p:txBody>
          <a:bodyPr>
            <a:noAutofit/>
          </a:bodyPr>
          <a:lstStyle/>
          <a:p>
            <a:r>
              <a:rPr lang="en-US" sz="7200" dirty="0" smtClean="0">
                <a:latin typeface="Blue Highway" panose="02010603020202020303" pitchFamily="2" charset="0"/>
              </a:rPr>
              <a:t>Children as Arrows</a:t>
            </a:r>
            <a:endParaRPr lang="en-US" sz="7200" dirty="0">
              <a:latin typeface="Blue Highway" panose="02010603020202020303" pitchFamily="2" charset="0"/>
            </a:endParaRPr>
          </a:p>
        </p:txBody>
      </p:sp>
      <p:sp>
        <p:nvSpPr>
          <p:cNvPr id="3" name="Content Placeholder 2"/>
          <p:cNvSpPr>
            <a:spLocks noGrp="1"/>
          </p:cNvSpPr>
          <p:nvPr>
            <p:ph idx="1"/>
          </p:nvPr>
        </p:nvSpPr>
        <p:spPr>
          <a:xfrm>
            <a:off x="342900" y="1524000"/>
            <a:ext cx="8401050" cy="1727200"/>
          </a:xfrm>
        </p:spPr>
        <p:txBody>
          <a:bodyPr>
            <a:normAutofit lnSpcReduction="10000"/>
          </a:bodyPr>
          <a:lstStyle/>
          <a:p>
            <a:pPr marL="342900" indent="-342900"/>
            <a:r>
              <a:rPr lang="en-US" sz="4000" b="1" dirty="0" smtClean="0"/>
              <a:t>There is purpose in                          parenting</a:t>
            </a:r>
          </a:p>
          <a:p>
            <a:pPr marL="800100" lvl="1" indent="-342900"/>
            <a:r>
              <a:rPr lang="en-US" sz="3600" dirty="0" smtClean="0"/>
              <a:t>Ephesians 6:4; Genesis 18:19</a:t>
            </a:r>
          </a:p>
        </p:txBody>
      </p:sp>
      <p:pic>
        <p:nvPicPr>
          <p:cNvPr id="4" name="Picture 2" descr="http://medcitynews.com/wp-content/uploads/bigstock-Quiver-And-Arrows-230826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8290" y="354105"/>
            <a:ext cx="2245660" cy="1684245"/>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342900" y="1219200"/>
            <a:ext cx="5848350" cy="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32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anim calcmode="lin" valueType="num">
                                      <p:cBhvr>
                                        <p:cTn id="13"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9550"/>
            <a:ext cx="5848350" cy="1009650"/>
          </a:xfrm>
        </p:spPr>
        <p:txBody>
          <a:bodyPr>
            <a:noAutofit/>
          </a:bodyPr>
          <a:lstStyle/>
          <a:p>
            <a:r>
              <a:rPr lang="en-US" sz="7200" dirty="0" smtClean="0">
                <a:latin typeface="Blue Highway" panose="02010603020202020303" pitchFamily="2" charset="0"/>
              </a:rPr>
              <a:t>Children as Arrows</a:t>
            </a:r>
            <a:endParaRPr lang="en-US" sz="7200" dirty="0">
              <a:latin typeface="Blue Highway" panose="02010603020202020303" pitchFamily="2" charset="0"/>
            </a:endParaRPr>
          </a:p>
        </p:txBody>
      </p:sp>
      <p:sp>
        <p:nvSpPr>
          <p:cNvPr id="3" name="Content Placeholder 2"/>
          <p:cNvSpPr>
            <a:spLocks noGrp="1"/>
          </p:cNvSpPr>
          <p:nvPr>
            <p:ph idx="1"/>
          </p:nvPr>
        </p:nvSpPr>
        <p:spPr>
          <a:xfrm>
            <a:off x="342900" y="1524000"/>
            <a:ext cx="8401050" cy="3413760"/>
          </a:xfrm>
        </p:spPr>
        <p:txBody>
          <a:bodyPr>
            <a:normAutofit lnSpcReduction="10000"/>
          </a:bodyPr>
          <a:lstStyle/>
          <a:p>
            <a:pPr marL="342900" indent="-342900"/>
            <a:r>
              <a:rPr lang="en-US" sz="4000" b="1" dirty="0" smtClean="0"/>
              <a:t>There is purpose in                          parenting</a:t>
            </a:r>
          </a:p>
          <a:p>
            <a:pPr marL="800100" lvl="1" indent="-342900"/>
            <a:r>
              <a:rPr lang="en-US" sz="3600" dirty="0" smtClean="0"/>
              <a:t>Ephesians 6:4; Genesis 18:19</a:t>
            </a:r>
          </a:p>
          <a:p>
            <a:pPr marL="342900" indent="-342900"/>
            <a:r>
              <a:rPr lang="en-US" sz="4000" b="1" dirty="0" smtClean="0"/>
              <a:t>Children can’t be left to raise themselves</a:t>
            </a:r>
          </a:p>
          <a:p>
            <a:pPr marL="800100" lvl="1" indent="-342900"/>
            <a:r>
              <a:rPr lang="en-US" sz="3600" dirty="0" smtClean="0"/>
              <a:t>Proverbs 29:15; 22:15; 22:6</a:t>
            </a:r>
          </a:p>
          <a:p>
            <a:pPr marL="0" indent="0">
              <a:buNone/>
            </a:pPr>
            <a:endParaRPr lang="en-US" sz="3600" dirty="0"/>
          </a:p>
        </p:txBody>
      </p:sp>
      <p:pic>
        <p:nvPicPr>
          <p:cNvPr id="4" name="Picture 2" descr="http://medcitynews.com/wp-content/uploads/bigstock-Quiver-And-Arrows-230826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8290" y="354105"/>
            <a:ext cx="2245660" cy="1684245"/>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342900" y="1219200"/>
            <a:ext cx="5848350" cy="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278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750"/>
                                        <p:tgtEl>
                                          <p:spTgt spid="3">
                                            <p:txEl>
                                              <p:pRg st="2" end="2"/>
                                            </p:txEl>
                                          </p:spTgt>
                                        </p:tgtEl>
                                      </p:cBhvr>
                                    </p:animEffect>
                                    <p:anim calcmode="lin" valueType="num">
                                      <p:cBhvr>
                                        <p:cTn id="8"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750"/>
                                        <p:tgtEl>
                                          <p:spTgt spid="3">
                                            <p:txEl>
                                              <p:pRg st="3" end="3"/>
                                            </p:txEl>
                                          </p:spTgt>
                                        </p:tgtEl>
                                      </p:cBhvr>
                                    </p:animEffect>
                                    <p:anim calcmode="lin" valueType="num">
                                      <p:cBhvr>
                                        <p:cTn id="13"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9550"/>
            <a:ext cx="5848350" cy="1009650"/>
          </a:xfrm>
        </p:spPr>
        <p:txBody>
          <a:bodyPr>
            <a:noAutofit/>
          </a:bodyPr>
          <a:lstStyle/>
          <a:p>
            <a:r>
              <a:rPr lang="en-US" sz="7200" dirty="0" smtClean="0">
                <a:latin typeface="Blue Highway" panose="02010603020202020303" pitchFamily="2" charset="0"/>
              </a:rPr>
              <a:t>Children as Arrows</a:t>
            </a:r>
            <a:endParaRPr lang="en-US" sz="7200" dirty="0">
              <a:latin typeface="Blue Highway" panose="02010603020202020303" pitchFamily="2" charset="0"/>
            </a:endParaRPr>
          </a:p>
        </p:txBody>
      </p:sp>
      <p:sp>
        <p:nvSpPr>
          <p:cNvPr id="3" name="Content Placeholder 2"/>
          <p:cNvSpPr>
            <a:spLocks noGrp="1"/>
          </p:cNvSpPr>
          <p:nvPr>
            <p:ph idx="1"/>
          </p:nvPr>
        </p:nvSpPr>
        <p:spPr>
          <a:xfrm>
            <a:off x="342900" y="1524000"/>
            <a:ext cx="8401050" cy="5086350"/>
          </a:xfrm>
        </p:spPr>
        <p:txBody>
          <a:bodyPr>
            <a:normAutofit lnSpcReduction="10000"/>
          </a:bodyPr>
          <a:lstStyle/>
          <a:p>
            <a:pPr marL="342900" indent="-342900"/>
            <a:r>
              <a:rPr lang="en-US" sz="4000" b="1" dirty="0" smtClean="0"/>
              <a:t>There is purpose in                          parenting</a:t>
            </a:r>
          </a:p>
          <a:p>
            <a:pPr marL="800100" lvl="1" indent="-342900"/>
            <a:r>
              <a:rPr lang="en-US" sz="3600" dirty="0" smtClean="0"/>
              <a:t>Ephesians 6:4; Genesis 18:19</a:t>
            </a:r>
          </a:p>
          <a:p>
            <a:pPr marL="342900" indent="-342900"/>
            <a:r>
              <a:rPr lang="en-US" sz="4000" b="1" dirty="0" smtClean="0"/>
              <a:t>Children can’t be left to raise themselves</a:t>
            </a:r>
          </a:p>
          <a:p>
            <a:pPr marL="800100" lvl="1" indent="-342900"/>
            <a:r>
              <a:rPr lang="en-US" sz="3600" dirty="0" smtClean="0"/>
              <a:t>Proverbs 29:15; 22:15; 22:6</a:t>
            </a:r>
          </a:p>
          <a:p>
            <a:pPr marL="342900" indent="-342900"/>
            <a:r>
              <a:rPr lang="en-US" sz="4000" b="1" dirty="0" smtClean="0"/>
              <a:t>Parents must send their children out into the world</a:t>
            </a:r>
          </a:p>
          <a:p>
            <a:pPr marL="800100" lvl="1" indent="-342900"/>
            <a:r>
              <a:rPr lang="en-US" sz="3600" dirty="0" smtClean="0"/>
              <a:t>Matthew 5:16; Philippians 2:14-16</a:t>
            </a:r>
          </a:p>
          <a:p>
            <a:pPr marL="342900" indent="-342900"/>
            <a:endParaRPr lang="en-US" sz="3600" dirty="0"/>
          </a:p>
        </p:txBody>
      </p:sp>
      <p:pic>
        <p:nvPicPr>
          <p:cNvPr id="4" name="Picture 2" descr="http://medcitynews.com/wp-content/uploads/bigstock-Quiver-And-Arrows-230826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8290" y="354105"/>
            <a:ext cx="2245660" cy="1684245"/>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342900" y="1219200"/>
            <a:ext cx="5848350" cy="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00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750"/>
                                        <p:tgtEl>
                                          <p:spTgt spid="3">
                                            <p:txEl>
                                              <p:pRg st="4" end="4"/>
                                            </p:txEl>
                                          </p:spTgt>
                                        </p:tgtEl>
                                      </p:cBhvr>
                                    </p:animEffect>
                                    <p:anim calcmode="lin" valueType="num">
                                      <p:cBhvr>
                                        <p:cTn id="8"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750"/>
                                        <p:tgtEl>
                                          <p:spTgt spid="3">
                                            <p:txEl>
                                              <p:pRg st="5" end="5"/>
                                            </p:txEl>
                                          </p:spTgt>
                                        </p:tgtEl>
                                      </p:cBhvr>
                                    </p:animEffect>
                                    <p:anim calcmode="lin" valueType="num">
                                      <p:cBhvr>
                                        <p:cTn id="13"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citynews.com/wp-content/uploads/bigstock-Quiver-And-Arrows-230826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1439" y="1586753"/>
            <a:ext cx="6035039" cy="446230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3120" y="142240"/>
            <a:ext cx="8095727" cy="1250577"/>
          </a:xfrm>
        </p:spPr>
        <p:txBody>
          <a:bodyPr anchor="t">
            <a:normAutofit/>
          </a:bodyPr>
          <a:lstStyle/>
          <a:p>
            <a:pPr algn="l"/>
            <a:r>
              <a:rPr lang="en-US" sz="8400" dirty="0" smtClean="0">
                <a:latin typeface="Blue Highway" panose="02010603020202020303" pitchFamily="2" charset="0"/>
              </a:rPr>
              <a:t>Conclusion</a:t>
            </a:r>
            <a:endParaRPr lang="en-US" sz="8400" dirty="0">
              <a:latin typeface="Blue Highway" panose="02010603020202020303" pitchFamily="2" charset="0"/>
            </a:endParaRPr>
          </a:p>
        </p:txBody>
      </p:sp>
      <p:sp>
        <p:nvSpPr>
          <p:cNvPr id="3" name="Subtitle 2"/>
          <p:cNvSpPr>
            <a:spLocks noGrp="1"/>
          </p:cNvSpPr>
          <p:nvPr>
            <p:ph type="subTitle" idx="1"/>
          </p:nvPr>
        </p:nvSpPr>
        <p:spPr>
          <a:xfrm>
            <a:off x="4978400" y="1392817"/>
            <a:ext cx="3950447" cy="5169347"/>
          </a:xfrm>
        </p:spPr>
        <p:txBody>
          <a:bodyPr>
            <a:noAutofit/>
          </a:bodyPr>
          <a:lstStyle/>
          <a:p>
            <a:r>
              <a:rPr lang="en-US" sz="4400" dirty="0" smtClean="0"/>
              <a:t>As parents, we must fulfill our responsibility to our children, to raise them in the “right way”, the way of the Lord!</a:t>
            </a:r>
            <a:endParaRPr lang="en-US" sz="4400" dirty="0"/>
          </a:p>
        </p:txBody>
      </p:sp>
    </p:spTree>
    <p:extLst>
      <p:ext uri="{BB962C8B-B14F-4D97-AF65-F5344CB8AC3E}">
        <p14:creationId xmlns:p14="http://schemas.microsoft.com/office/powerpoint/2010/main" val="1419694479"/>
      </p:ext>
    </p:extLst>
  </p:cSld>
  <p:clrMapOvr>
    <a:masterClrMapping/>
  </p:clrMapOvr>
  <mc:AlternateContent xmlns:mc="http://schemas.openxmlformats.org/markup-compatibility/2006">
    <mc:Choice xmlns:p14="http://schemas.microsoft.com/office/powerpoint/2010/main" Requires="p14">
      <p:transition spd="slow" p14:dur="900">
        <p14:warp/>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906</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Blue Highway</vt:lpstr>
      <vt:lpstr>Blue Highway Condensed</vt:lpstr>
      <vt:lpstr>Calibri</vt:lpstr>
      <vt:lpstr>Calibri Light</vt:lpstr>
      <vt:lpstr>Office Theme</vt:lpstr>
      <vt:lpstr>“Like arrows in the hand of a warrior”</vt:lpstr>
      <vt:lpstr>Children as Arrows</vt:lpstr>
      <vt:lpstr>Children as Arrows</vt:lpstr>
      <vt:lpstr>Children as Arrows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“Like arrows in the hand of a warrior”</dc:title>
  <dc:creator>Stan Cox</dc:creator>
  <cp:lastModifiedBy>Stan Cox</cp:lastModifiedBy>
  <cp:revision>12</cp:revision>
  <dcterms:created xsi:type="dcterms:W3CDTF">2015-10-24T20:53:48Z</dcterms:created>
  <dcterms:modified xsi:type="dcterms:W3CDTF">2015-10-24T23:03:13Z</dcterms:modified>
</cp:coreProperties>
</file>